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7" r:id="rId4"/>
    <p:sldId id="257" r:id="rId5"/>
    <p:sldId id="264" r:id="rId6"/>
    <p:sldId id="274" r:id="rId7"/>
    <p:sldId id="268" r:id="rId8"/>
    <p:sldId id="269" r:id="rId9"/>
    <p:sldId id="270" r:id="rId10"/>
    <p:sldId id="272" r:id="rId11"/>
    <p:sldId id="271" r:id="rId12"/>
    <p:sldId id="273" r:id="rId13"/>
    <p:sldId id="265" r:id="rId14"/>
  </p:sldIdLst>
  <p:sldSz cx="14630400" cy="8229600"/>
  <p:notesSz cx="8229600" cy="14630400"/>
  <p:embeddedFontLst>
    <p:embeddedFont>
      <p:font typeface="Arimo" panose="020B0604020202020204" charset="0"/>
      <p:regular r:id="rId16"/>
    </p:embeddedFont>
    <p:embeddedFont>
      <p:font typeface="Franklin Gothic Book" panose="020B0503020102020204" pitchFamily="34" charset="0"/>
      <p:regular r:id="rId17"/>
      <p: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FFF"/>
    <a:srgbClr val="FFCB97"/>
    <a:srgbClr val="FF9797"/>
    <a:srgbClr val="E187A3"/>
    <a:srgbClr val="E963FF"/>
    <a:srgbClr val="67FFB3"/>
    <a:srgbClr val="256EFF"/>
    <a:srgbClr val="7DDFD3"/>
    <a:srgbClr val="B8A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619" autoAdjust="0"/>
  </p:normalViewPr>
  <p:slideViewPr>
    <p:cSldViewPr snapToGrid="0" snapToObjects="1">
      <p:cViewPr varScale="1">
        <p:scale>
          <a:sx n="97" d="100"/>
          <a:sy n="97" d="100"/>
        </p:scale>
        <p:origin x="1267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116F8-816F-70B3-BFC6-3D539D13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3FF6C-975B-5AF8-5CF6-C9D5C4A03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07713-9DDA-543F-C655-83A52465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4F30-064D-FEC7-BBEF-E944874712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9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AC5F-4E55-6B3B-C38F-0C746A7A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540FE-AD1F-D36E-76E8-AD9156873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9C924-FE69-1AE7-DAC7-89809DC40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ольше всего сжигает калорий интенсивный бег, а также интенсивный велосипед и средний бег средний, значит при выборе активности для похудения есть смысл рассматривать их в первую очередь (однако не стоит забывать, что калории </a:t>
            </a:r>
            <a:r>
              <a:rPr lang="ru-RU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расчитаны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час и далеко не каждый неподготовленный человек сумеет выдержать достаточный темп для выполнения нормы и сжигания столько количества калорий, которое он хочет)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на графике можно увидеть, что самым калорийным напитком из представленных является вино, которое обгоняет ближайших конкурентов почти в 2 раза. На 100 мл приходится 83 ккал.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также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информациооных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целях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разложение Омлета на БЖУ, где мы можем увидеть, что белки и жиры можно сказать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двоем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делят состав блюда, что при поедании можно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расчитывать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получение как и жиров, так и белков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одинакого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на графике можно увидеть самые низкокалорийные продукты, и очевидно, что это базовые напитки и овощи. Человек выбирающий еду для похудения может получить много полезного из этого списка.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3A01-2556-63A8-93C1-930574D7B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61942-7227-5356-CF57-2FBCA1AF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95461-24B0-0350-FB10-96F09042B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AADFF-3028-A653-7431-644620A73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C9F5-5332-7A97-6445-841BFCD22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E668-4901-4B4D-A3E7-F157EB69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DFFDC-19D6-0038-49F0-2B678C9B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B46F-E4C6-3386-C99D-0A8B74092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Задумывались ли Вы когда-нибудь о том чтобы начать правильно питаться…  Многие люди хотят начать следить за питанием, но не знают с чего начать, а те кто знают часто не начинают, потому что нужно что-то скачать, авторизоваться, выполнить множество непонятных действий, понять где что нажать. </a:t>
            </a:r>
            <a:endParaRPr lang="en-US" sz="12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Мы же предлагаем решение намного удобнее и проще, доступное каждому в его смартфоне и телеграме.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16AA-901C-740E-79EE-74FD012A1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0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0089-7E56-DB53-EB4D-7264766A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20D4F-3F22-5A7A-C5C0-1A7B7EA51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3764E-7C78-8681-60C4-B676A8E8F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Доступность как залог успеха</a:t>
            </a:r>
          </a:p>
          <a:p>
            <a:endParaRPr lang="en-US" b="1" dirty="0"/>
          </a:p>
          <a:p>
            <a:r>
              <a:rPr lang="ru-RU" b="1" dirty="0"/>
              <a:t>Нулевой барьер входа:</a:t>
            </a:r>
            <a:r>
              <a:rPr lang="ru-RU" dirty="0"/>
              <a:t> Нет необходимости скачивать тяжелые приложения из </a:t>
            </a:r>
            <a:r>
              <a:rPr lang="ru-RU" dirty="0" err="1"/>
              <a:t>AppStore</a:t>
            </a:r>
            <a:r>
              <a:rPr lang="ru-RU" dirty="0"/>
              <a:t>/Google Play, регистрироваться через почту и подтверждать аккаунты. Бот запускается одной кнопкой в мессенджере, который уже открыт у пользователя 24/7.</a:t>
            </a:r>
          </a:p>
          <a:p>
            <a:r>
              <a:rPr lang="ru-RU" b="1" dirty="0"/>
              <a:t>Экономия времени (Interface-</a:t>
            </a:r>
            <a:r>
              <a:rPr lang="ru-RU" b="1" dirty="0" err="1"/>
              <a:t>free</a:t>
            </a:r>
            <a:r>
              <a:rPr lang="ru-RU" b="1" dirty="0"/>
              <a:t>):</a:t>
            </a:r>
            <a:r>
              <a:rPr lang="ru-RU" dirty="0"/>
              <a:t> </a:t>
            </a:r>
            <a:r>
              <a:rPr lang="ru-RU" dirty="0" err="1"/>
              <a:t>Telegram</a:t>
            </a:r>
            <a:r>
              <a:rPr lang="ru-RU" dirty="0"/>
              <a:t> — это привычная среда. Пользователю не нужно изучать сложную навигацию, искать вкладки или разбираться в настройках. Взаимодействие происходит через чат — самый естественный способ общения.</a:t>
            </a:r>
          </a:p>
          <a:p>
            <a:r>
              <a:rPr lang="ru-RU" b="1" dirty="0"/>
              <a:t>Всегда под рукой:</a:t>
            </a:r>
            <a:r>
              <a:rPr lang="ru-RU" dirty="0"/>
              <a:t> Трекер калорий работает эффективно только тогда, когда запись вносится «здесь и сейчас». Поскольку </a:t>
            </a:r>
            <a:r>
              <a:rPr lang="ru-RU" dirty="0" err="1"/>
              <a:t>Telegram</a:t>
            </a:r>
            <a:r>
              <a:rPr lang="ru-RU" dirty="0"/>
              <a:t> используется для работы и общения, бот находится в списке последних диалогов — это гарантирует, что пользователь не забудет внести прием пищи сразу после еды.</a:t>
            </a:r>
          </a:p>
          <a:p>
            <a:r>
              <a:rPr lang="ru-RU" b="1" dirty="0"/>
              <a:t>Кроссплатформенность «из коробки»:</a:t>
            </a:r>
            <a:r>
              <a:rPr lang="ru-RU" dirty="0"/>
              <a:t> Бот одинаково идеально работает на смартфоне, планшете и компьютере (Desktop-версия), синхронизируя данные мгновенно без дополнительных усилий со стороны разработчика и юзера.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7C23F-3ECB-9548-4335-E16025D9EE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A59B-9C3F-262A-37F1-6504F358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360A7-A89A-F058-087D-02E8665D8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60BC7-2FFE-9BF4-329C-0E0D8DF87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Формула </a:t>
            </a:r>
            <a:r>
              <a:rPr lang="ru-RU" dirty="0" err="1"/>
              <a:t>Миффлина</a:t>
            </a:r>
            <a:r>
              <a:rPr lang="ru-RU" dirty="0"/>
              <a:t>-Сан </a:t>
            </a:r>
            <a:r>
              <a:rPr lang="ru-RU" dirty="0" err="1"/>
              <a:t>Жеора</a:t>
            </a:r>
            <a:br>
              <a:rPr lang="ru-RU" dirty="0"/>
            </a:br>
            <a:r>
              <a:rPr lang="ru-RU" b="1" dirty="0"/>
              <a:t>BMR</a:t>
            </a:r>
            <a:r>
              <a:rPr lang="ru-RU" dirty="0"/>
              <a:t> (</a:t>
            </a:r>
            <a:r>
              <a:rPr lang="ru-RU" dirty="0" err="1"/>
              <a:t>Basal</a:t>
            </a:r>
            <a:r>
              <a:rPr lang="ru-RU" dirty="0"/>
              <a:t> </a:t>
            </a:r>
            <a:r>
              <a:rPr lang="ru-RU" dirty="0" err="1"/>
              <a:t>Metabolic</a:t>
            </a:r>
            <a:r>
              <a:rPr lang="ru-RU" dirty="0"/>
              <a:t> Rate) — количества энергии, которое организм тратит в состоянии полного покоя на поддержание жизни (дыхание, сердцебиение, работу мозга).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D16EE-BA82-6495-FE6F-DA9B63AB6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9EF9-4CA3-3658-9804-5B31EE7F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F636B-F15D-09B5-A676-B20DA1D7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36139-1481-B5FA-BB45-610B90B0D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BA404-7CF8-E81F-8C57-E62F669C4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912A-BF6B-4C90-D92F-23639BEF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2C415-6EAB-55B7-BD90-2C620D498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6A067-60BD-6019-E602-D87B9CAC7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69707-F829-4ACD-EBF7-B1CE1C3C1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B504-05E2-17B1-6118-02EA4993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8177B-D529-C2D4-2DE4-A9E219164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C85A2-E2D4-8E44-D1B2-BC7E633B1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2D8B-E9C2-CDE0-5F6D-945638C56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2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FFCB97"/>
            </a:gs>
            <a:gs pos="79000">
              <a:srgbClr val="E187A3">
                <a:alpha val="46667"/>
              </a:srgbClr>
            </a:gs>
            <a:gs pos="31000">
              <a:schemeClr val="accent2">
                <a:lumMod val="40000"/>
                <a:lumOff val="60000"/>
              </a:schemeClr>
            </a:gs>
            <a:gs pos="100000">
              <a:srgbClr val="F19FFF">
                <a:alpha val="5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gi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17/06/relationships/model3d" Target="../media/model3d1.glb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44DB174-A5F8-AED6-C9F0-28AE559E5F82}"/>
              </a:ext>
            </a:extLst>
          </p:cNvPr>
          <p:cNvSpPr/>
          <p:nvPr/>
        </p:nvSpPr>
        <p:spPr>
          <a:xfrm>
            <a:off x="7070050" y="508052"/>
            <a:ext cx="6766560" cy="6766560"/>
          </a:xfrm>
          <a:prstGeom prst="roundRect">
            <a:avLst>
              <a:gd name="adj" fmla="val 473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793790" y="2382806"/>
            <a:ext cx="4700999" cy="2298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Arial" panose="020B0604020202020204" pitchFamily="34" charset="0"/>
              </a:rPr>
              <a:t>КБЖУ-трекер</a:t>
            </a:r>
            <a:endParaRPr lang="en-US" sz="4450" b="1" dirty="0">
              <a:solidFill>
                <a:srgbClr val="231971"/>
              </a:solidFill>
              <a:latin typeface="Franklin Gothic Book" panose="020B0503020102020204" pitchFamily="34" charset="0"/>
              <a:ea typeface="Outfit Extra Bold" pitchFamily="34" charset="-122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r>
              <a:rPr lang="ru-RU" sz="44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Arial" panose="020B0604020202020204" pitchFamily="34" charset="0"/>
              </a:rPr>
              <a:t>(Калории, Белки, Жиры, Углеводы)</a:t>
            </a:r>
            <a:endParaRPr lang="en-US" sz="4450" b="1" dirty="0">
              <a:solidFill>
                <a:srgbClr val="231971"/>
              </a:solidFill>
              <a:latin typeface="Franklin Gothic Book" panose="020B0503020102020204" pitchFamily="34" charset="0"/>
              <a:ea typeface="Outfit Extr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7504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Бот для контроля вашего здоровья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219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Автор: </a:t>
            </a:r>
            <a:r>
              <a:rPr lang="ru-RU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Кузнецов Илья Дмитриевич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7BE5A4-C855-3E7B-5162-54D65FBF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3624" y="1995196"/>
            <a:ext cx="4239208" cy="4239208"/>
          </a:xfrm>
          <a:prstGeom prst="rect">
            <a:avLst/>
          </a:prstGeom>
        </p:spPr>
      </p:pic>
      <p:sp>
        <p:nvSpPr>
          <p:cNvPr id="15" name="Стрелка: шеврон 14">
            <a:extLst>
              <a:ext uri="{FF2B5EF4-FFF2-40B4-BE49-F238E27FC236}">
                <a16:creationId xmlns:a16="http://schemas.microsoft.com/office/drawing/2014/main" id="{FED94D07-5F75-76E4-8B73-3BA8C0F5497F}"/>
              </a:ext>
            </a:extLst>
          </p:cNvPr>
          <p:cNvSpPr/>
          <p:nvPr/>
        </p:nvSpPr>
        <p:spPr>
          <a:xfrm>
            <a:off x="-1983097" y="-9133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трелка: шеврон 16">
            <a:extLst>
              <a:ext uri="{FF2B5EF4-FFF2-40B4-BE49-F238E27FC236}">
                <a16:creationId xmlns:a16="http://schemas.microsoft.com/office/drawing/2014/main" id="{D57B1CD5-7220-04FD-62AE-36D0B113C2F0}"/>
              </a:ext>
            </a:extLst>
          </p:cNvPr>
          <p:cNvSpPr/>
          <p:nvPr/>
        </p:nvSpPr>
        <p:spPr>
          <a:xfrm rot="10800000">
            <a:off x="14692546" y="-9133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FD78E7-03B3-7E88-18EC-E4A22797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9B2703-7177-E619-8504-CF569051B190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03790-3D4A-6268-329B-B86EA186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97" r="397"/>
          <a:stretch/>
        </p:blipFill>
        <p:spPr bwMode="auto">
          <a:xfrm>
            <a:off x="793790" y="2256751"/>
            <a:ext cx="5953125" cy="4476750"/>
          </a:xfrm>
          <a:prstGeom prst="roundRect">
            <a:avLst>
              <a:gd name="adj" fmla="val 22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30A87BD-F724-A905-10F8-417D9AA3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96" y="2375898"/>
            <a:ext cx="4114800" cy="3914775"/>
          </a:xfrm>
          <a:prstGeom prst="roundRect">
            <a:avLst>
              <a:gd name="adj" fmla="val 34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9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5199A1-5814-0024-3076-8D4F7141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DCE0EA-7E78-F884-435A-61D897079C1F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BED3D-29E4-7E97-3DF0-8D08B3502942}"/>
              </a:ext>
            </a:extLst>
          </p:cNvPr>
          <p:cNvSpPr txBox="1"/>
          <p:nvPr/>
        </p:nvSpPr>
        <p:spPr>
          <a:xfrm>
            <a:off x="8965978" y="2326237"/>
            <a:ext cx="4976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Чем бот будет полезен: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-Поможет понять какую еду можно есть и нужно, а какую лучше не рассматривать.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-Поможет выбрать активность, которая устроит именно вас и даст данные о ней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5E22C-31DB-5FF4-B861-07CAF1A0EB26}"/>
              </a:ext>
            </a:extLst>
          </p:cNvPr>
          <p:cNvSpPr txBox="1"/>
          <p:nvPr/>
        </p:nvSpPr>
        <p:spPr>
          <a:xfrm>
            <a:off x="1035781" y="2326237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ольше всего сжигает калорий интенсивный бег, а также интенсивный велосипед и средний бег средний, значит при выборе активности для похудения есть смысл рассматривать их в первую очередь</a:t>
            </a:r>
          </a:p>
          <a:p>
            <a:pPr marL="342900" indent="-342900">
              <a:buAutoNum type="arabicPeriod"/>
            </a:pPr>
            <a:endParaRPr lang="ru-RU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Самым калорийным напитком из представленных является вино, которое обгоняет ближайших конкурентов почти в 2 раза. На 100 мл приходится 83 ккал.</a:t>
            </a: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белки и жиры можно сказать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двоем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делят состав блюда, что при поедании можно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расчитывать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получение как и жиров, так и белков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одинакого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самые низкокалорийные продукты, и очевидно, что это базовые напитки и овощи. Человек выбирающий еду для похудения может получить много полезного из этого списка.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8D194-DBC5-1900-0F38-9F581653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15286" y="3564603"/>
            <a:ext cx="4239208" cy="42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4FA266-1C72-D45D-F399-B8F0446B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88EBA5-A88F-067F-0057-C9E66114A689}"/>
              </a:ext>
            </a:extLst>
          </p:cNvPr>
          <p:cNvSpPr/>
          <p:nvPr/>
        </p:nvSpPr>
        <p:spPr>
          <a:xfrm>
            <a:off x="1492984" y="956852"/>
            <a:ext cx="25773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Заключение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F3FFE5-4B45-509D-D69A-29B21D2D3CB7}"/>
              </a:ext>
            </a:extLst>
          </p:cNvPr>
          <p:cNvSpPr txBox="1">
            <a:spLocks/>
          </p:cNvSpPr>
          <p:nvPr/>
        </p:nvSpPr>
        <p:spPr>
          <a:xfrm>
            <a:off x="1172917" y="2250346"/>
            <a:ext cx="9362914" cy="32441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Бот функционирует и готов к использованию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Решает проблему подсчета КБЖУ для каждого человека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Помогает подобрать активности</a:t>
            </a:r>
            <a:b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Прост в использовании, не требует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94811A-C60A-4542-6B32-9D462110F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319" y="3027904"/>
            <a:ext cx="4239208" cy="42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7471" y="9080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Заключение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17471" y="1475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Здоровое тело начинается с понимания того, что мы едием.</a:t>
            </a:r>
            <a:endParaRPr lang="en-US" sz="1750" dirty="0"/>
          </a:p>
        </p:txBody>
      </p:sp>
      <p:pic>
        <p:nvPicPr>
          <p:cNvPr id="6" name="Рисунок 5" descr="Изображение выглядит как текст, Шрифт, График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359278-E5F6-3024-AAC8-006A3990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" b="98196" l="38" r="99812">
                        <a14:foregroundMark x1="22691" y1="21532" x2="11836" y2="30819"/>
                        <a14:foregroundMark x1="11836" y1="30819" x2="30456" y2="22094"/>
                        <a14:foregroundMark x1="30456" y1="22094" x2="45571" y2="25200"/>
                        <a14:foregroundMark x1="45571" y1="25200" x2="55409" y2="48654"/>
                        <a14:foregroundMark x1="55409" y1="48654" x2="40256" y2="70955"/>
                        <a14:foregroundMark x1="40256" y1="70955" x2="41048" y2="80834"/>
                        <a14:foregroundMark x1="41048" y1="80834" x2="51602" y2="96244"/>
                        <a14:foregroundMark x1="51602" y1="96244" x2="75123" y2="96510"/>
                        <a14:foregroundMark x1="60347" y1="50429" x2="39050" y2="69092"/>
                        <a14:foregroundMark x1="39050" y1="69092" x2="66792" y2="44188"/>
                        <a14:foregroundMark x1="66792" y1="44188" x2="83264" y2="76930"/>
                        <a14:foregroundMark x1="83264" y1="76930" x2="89710" y2="55043"/>
                        <a14:foregroundMark x1="79382" y1="30257" x2="72484" y2="65217"/>
                        <a14:foregroundMark x1="72484" y1="65217" x2="75123" y2="54718"/>
                        <a14:foregroundMark x1="70260" y1="34398" x2="55673" y2="90802"/>
                        <a14:foregroundMark x1="55673" y1="90802" x2="55673" y2="90802"/>
                        <a14:foregroundMark x1="79985" y1="23750" x2="73916" y2="84265"/>
                        <a14:foregroundMark x1="73916" y1="84265" x2="73916" y2="84265"/>
                        <a14:foregroundMark x1="81191" y1="24076" x2="87071" y2="80450"/>
                        <a14:foregroundMark x1="87071" y1="80450" x2="88466" y2="76161"/>
                        <a14:foregroundMark x1="93931" y1="23928" x2="93554" y2="76013"/>
                        <a14:foregroundMark x1="93554" y1="76013" x2="93554" y2="76013"/>
                        <a14:foregroundMark x1="91708" y1="27891" x2="94949" y2="90624"/>
                        <a14:foregroundMark x1="94949" y1="90624" x2="94949" y2="90624"/>
                        <a14:foregroundMark x1="93931" y1="89825" x2="8669" y2="70423"/>
                        <a14:foregroundMark x1="8669" y1="70423" x2="188" y2="39692"/>
                        <a14:foregroundMark x1="188" y1="39692" x2="5239" y2="21532"/>
                        <a14:foregroundMark x1="5239" y1="21532" x2="40520" y2="23839"/>
                        <a14:foregroundMark x1="40520" y1="23839" x2="19374" y2="20319"/>
                        <a14:foregroundMark x1="19374" y1="20319" x2="44440" y2="19077"/>
                        <a14:foregroundMark x1="44440" y1="19077" x2="50622" y2="5886"/>
                        <a14:foregroundMark x1="50622" y1="5886" x2="59480" y2="12777"/>
                        <a14:foregroundMark x1="59480" y1="12777" x2="72409" y2="12008"/>
                        <a14:foregroundMark x1="72409" y1="12008" x2="90200" y2="17480"/>
                        <a14:foregroundMark x1="90200" y1="17480" x2="99812" y2="33925"/>
                        <a14:foregroundMark x1="38673" y1="22183" x2="24161" y2="21591"/>
                        <a14:foregroundMark x1="24161" y1="21591" x2="8142" y2="13901"/>
                        <a14:foregroundMark x1="8142" y1="13901" x2="2639" y2="14700"/>
                        <a14:foregroundMark x1="46174" y1="13605" x2="19864" y2="19373"/>
                        <a14:foregroundMark x1="19864" y1="19373" x2="18055" y2="20911"/>
                        <a14:foregroundMark x1="37882" y1="15824" x2="19789" y2="35404"/>
                        <a14:foregroundMark x1="19789" y1="35404" x2="25104" y2="80657"/>
                        <a14:foregroundMark x1="25104" y1="80657" x2="11157" y2="90476"/>
                        <a14:foregroundMark x1="14587" y1="42828" x2="12439" y2="89352"/>
                        <a14:foregroundMark x1="12439" y1="89352" x2="25443" y2="96569"/>
                        <a14:foregroundMark x1="25443" y1="96569" x2="84433" y2="92694"/>
                        <a14:foregroundMark x1="86657" y1="87607" x2="66717" y2="98225"/>
                        <a14:foregroundMark x1="66717" y1="98225" x2="16547" y2="91748"/>
                        <a14:foregroundMark x1="16547" y1="91748" x2="17188" y2="68205"/>
                        <a14:foregroundMark x1="17188" y1="68205" x2="27629" y2="87311"/>
                        <a14:foregroundMark x1="27629" y1="87311" x2="43762" y2="35049"/>
                        <a14:foregroundMark x1="46777" y1="9938" x2="55296" y2="5975"/>
                        <a14:foregroundMark x1="59518" y1="9938" x2="49001" y2="3106"/>
                        <a14:foregroundMark x1="49604" y1="237" x2="49001" y2="237"/>
                        <a14:foregroundMark x1="52243" y1="1361" x2="54052" y2="2632"/>
                        <a14:foregroundMark x1="55296" y1="1686" x2="57897" y2="4230"/>
                        <a14:foregroundMark x1="59932" y1="8193" x2="44968" y2="18988"/>
                        <a14:foregroundMark x1="44968" y1="18988" x2="44968" y2="18988"/>
                        <a14:foregroundMark x1="51828" y1="11062" x2="49416" y2="22005"/>
                        <a14:foregroundMark x1="47983" y1="3904" x2="42329" y2="10884"/>
                        <a14:foregroundMark x1="42744" y1="8193" x2="38899" y2="13428"/>
                        <a14:foregroundMark x1="40106" y1="6773" x2="42141" y2="3756"/>
                        <a14:foregroundMark x1="55296" y1="14700" x2="55296" y2="19136"/>
                        <a14:foregroundMark x1="226" y1="39012" x2="829" y2="41230"/>
                        <a14:foregroundMark x1="1432" y1="40284" x2="38" y2="43922"/>
                        <a14:foregroundMark x1="1244" y1="38539" x2="1244" y2="39012"/>
                        <a14:foregroundMark x1="641" y1="39160" x2="1018" y2="44395"/>
                        <a14:foregroundMark x1="1432" y1="39633" x2="38" y2="38361"/>
                        <a14:foregroundMark x1="98002" y1="34871" x2="99623" y2="31854"/>
                        <a14:foregroundMark x1="99020" y1="32180" x2="99623" y2="32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0251" y="2350724"/>
            <a:ext cx="3397884" cy="4330285"/>
          </a:xfrm>
          <a:prstGeom prst="rect">
            <a:avLst/>
          </a:prstGeom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1A51F1-300E-D04A-0C1D-D92E3689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627" y="3232857"/>
            <a:ext cx="2566018" cy="25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386CC544-82EF-4DA1-8154-6A2B4313DF6C}"/>
              </a:ext>
            </a:extLst>
          </p:cNvPr>
          <p:cNvSpPr/>
          <p:nvPr/>
        </p:nvSpPr>
        <p:spPr>
          <a:xfrm>
            <a:off x="3555582" y="6039185"/>
            <a:ext cx="11901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GitHub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5982AA5-968A-6D49-FB92-6590CF922F55}"/>
              </a:ext>
            </a:extLst>
          </p:cNvPr>
          <p:cNvSpPr/>
          <p:nvPr/>
        </p:nvSpPr>
        <p:spPr>
          <a:xfrm>
            <a:off x="9826361" y="1554415"/>
            <a:ext cx="17256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Telegram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16029E-744C-504B-8339-AD2CBE7C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legram (application) — Wikipédia">
            <a:extLst>
              <a:ext uri="{FF2B5EF4-FFF2-40B4-BE49-F238E27FC236}">
                <a16:creationId xmlns:a16="http://schemas.microsoft.com/office/drawing/2014/main" id="{37344AC6-E7EB-36E5-AE04-BBB83F87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31" y="4917983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52FD112-0712-321C-65A8-F14EFC13990F}"/>
              </a:ext>
            </a:extLst>
          </p:cNvPr>
          <p:cNvSpPr/>
          <p:nvPr/>
        </p:nvSpPr>
        <p:spPr>
          <a:xfrm>
            <a:off x="5571559" y="3794760"/>
            <a:ext cx="348728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ru-RU" sz="48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Актуальность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A3709E-509D-09E0-F13A-682E9081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58931" y="1995196"/>
            <a:ext cx="4239208" cy="4239208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B1090F6-15AD-6F49-E67A-27EEBE14D8C9}"/>
              </a:ext>
            </a:extLst>
          </p:cNvPr>
          <p:cNvSpPr/>
          <p:nvPr/>
        </p:nvSpPr>
        <p:spPr>
          <a:xfrm>
            <a:off x="15574780" y="731520"/>
            <a:ext cx="6766560" cy="6766560"/>
          </a:xfrm>
          <a:prstGeom prst="roundRect">
            <a:avLst>
              <a:gd name="adj" fmla="val 473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Мобильный телефон">
                <a:extLst>
                  <a:ext uri="{FF2B5EF4-FFF2-40B4-BE49-F238E27FC236}">
                    <a16:creationId xmlns:a16="http://schemas.microsoft.com/office/drawing/2014/main" id="{887A5055-4972-1FC9-82BF-1CAF96947E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393727"/>
                  </p:ext>
                </p:extLst>
              </p:nvPr>
            </p:nvGraphicFramePr>
            <p:xfrm>
              <a:off x="15358931" y="-137155"/>
              <a:ext cx="2683926" cy="543619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83926" cy="543619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445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Мобильный телефон">
                <a:extLst>
                  <a:ext uri="{FF2B5EF4-FFF2-40B4-BE49-F238E27FC236}">
                    <a16:creationId xmlns:a16="http://schemas.microsoft.com/office/drawing/2014/main" id="{887A5055-4972-1FC9-82BF-1CAF96947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58931" y="-137155"/>
                <a:ext cx="2683926" cy="543619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AE5017FA-02FC-7D19-1F6D-CB834DFD735E}"/>
              </a:ext>
            </a:extLst>
          </p:cNvPr>
          <p:cNvSpPr/>
          <p:nvPr/>
        </p:nvSpPr>
        <p:spPr>
          <a:xfrm>
            <a:off x="3309248" y="-1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Стрелка: шеврон 8">
            <a:extLst>
              <a:ext uri="{FF2B5EF4-FFF2-40B4-BE49-F238E27FC236}">
                <a16:creationId xmlns:a16="http://schemas.microsoft.com/office/drawing/2014/main" id="{77DBA8D3-009C-B693-7372-3F6A90996264}"/>
              </a:ext>
            </a:extLst>
          </p:cNvPr>
          <p:cNvSpPr/>
          <p:nvPr/>
        </p:nvSpPr>
        <p:spPr>
          <a:xfrm rot="10800000">
            <a:off x="9274690" y="0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DDDB71-8FFA-A86D-6A50-C61E73158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legram (application) — Wikipédia">
            <a:extLst>
              <a:ext uri="{FF2B5EF4-FFF2-40B4-BE49-F238E27FC236}">
                <a16:creationId xmlns:a16="http://schemas.microsoft.com/office/drawing/2014/main" id="{7A19BDD5-0B35-AEFC-991B-BF7DA110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81" y="4717130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662E423A-967A-E531-29B9-9365F9AE4B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6314660"/>
                  </p:ext>
                </p:extLst>
              </p:nvPr>
            </p:nvGraphicFramePr>
            <p:xfrm rot="2819700">
              <a:off x="9295116" y="193616"/>
              <a:ext cx="2190884" cy="3821342"/>
            </p:xfrm>
            <a:graphic>
              <a:graphicData uri="http://schemas.microsoft.com/office/drawing/2017/model3d">
                <am3d:model3d r:embed="rId4">
                  <am3d:spPr>
                    <a:xfrm rot="2819700">
                      <a:off x="0" y="0"/>
                      <a:ext cx="2190884" cy="382134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662E423A-967A-E531-29B9-9365F9AE4B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19700">
                <a:off x="9295116" y="193616"/>
                <a:ext cx="2190884" cy="382134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 0">
            <a:extLst>
              <a:ext uri="{FF2B5EF4-FFF2-40B4-BE49-F238E27FC236}">
                <a16:creationId xmlns:a16="http://schemas.microsoft.com/office/drawing/2014/main" id="{3C6FDE6E-DE9B-B852-1417-FE1D29D913EC}"/>
              </a:ext>
            </a:extLst>
          </p:cNvPr>
          <p:cNvSpPr/>
          <p:nvPr/>
        </p:nvSpPr>
        <p:spPr>
          <a:xfrm>
            <a:off x="793789" y="731520"/>
            <a:ext cx="5849771" cy="138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ru-RU" sz="48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Доступность как залог успеха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7919BF-C7F1-571C-8E73-C0BA7705C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402" y="1995196"/>
            <a:ext cx="4239208" cy="4239208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48B64EB-69DF-56AA-3C99-F0BFFD257AA8}"/>
              </a:ext>
            </a:extLst>
          </p:cNvPr>
          <p:cNvSpPr/>
          <p:nvPr/>
        </p:nvSpPr>
        <p:spPr>
          <a:xfrm>
            <a:off x="793789" y="47504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78EBC-B491-01F6-514D-4100203C02DE}"/>
              </a:ext>
            </a:extLst>
          </p:cNvPr>
          <p:cNvSpPr txBox="1"/>
          <p:nvPr/>
        </p:nvSpPr>
        <p:spPr>
          <a:xfrm>
            <a:off x="667665" y="2227679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Наши преимущества: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74DACE-1062-8974-BF21-ED838DA2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65" y="3362203"/>
            <a:ext cx="772544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Нулевой барьер входа:</a:t>
            </a:r>
            <a:r>
              <a:rPr lang="ru-RU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Бот запускается одной кнопкой в мессенджере, который уже открыт у пользователя 24/7.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Экономия времени: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Взаимодействие происходит через чат — самый естественный способ общения.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Всегда под рукой: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Трекер калорий работает эффективно только тогда, когда запись вносится «здесь и сейчас».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Кроссплатформенность: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Бот одинаково идеал</a:t>
            </a:r>
            <a:r>
              <a:rPr kumimoji="0" lang="ru-RU" altLang="ru-RU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ь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но работает на смартфоне, планшете и компьютере</a:t>
            </a:r>
          </a:p>
        </p:txBody>
      </p:sp>
      <p:sp>
        <p:nvSpPr>
          <p:cNvPr id="7" name="Стрелка: шеврон 6">
            <a:extLst>
              <a:ext uri="{FF2B5EF4-FFF2-40B4-BE49-F238E27FC236}">
                <a16:creationId xmlns:a16="http://schemas.microsoft.com/office/drawing/2014/main" id="{8AE2DED0-CDD6-3011-A887-F202B8135B16}"/>
              </a:ext>
            </a:extLst>
          </p:cNvPr>
          <p:cNvSpPr/>
          <p:nvPr/>
        </p:nvSpPr>
        <p:spPr>
          <a:xfrm rot="10800000">
            <a:off x="-2279610" y="0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3F85384E-61A0-7F95-D836-0D0665129195}"/>
              </a:ext>
            </a:extLst>
          </p:cNvPr>
          <p:cNvSpPr/>
          <p:nvPr/>
        </p:nvSpPr>
        <p:spPr>
          <a:xfrm>
            <a:off x="15281341" y="0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FE312F-4A2A-B03B-F87E-FC682379333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81341" y="5396918"/>
            <a:ext cx="4366042" cy="1674972"/>
          </a:xfrm>
          <a:prstGeom prst="roundRect">
            <a:avLst>
              <a:gd name="adj" fmla="val 6339"/>
            </a:avLst>
          </a:prstGeom>
        </p:spPr>
      </p:pic>
    </p:spTree>
    <p:extLst>
      <p:ext uri="{BB962C8B-B14F-4D97-AF65-F5344CB8AC3E}">
        <p14:creationId xmlns:p14="http://schemas.microsoft.com/office/powerpoint/2010/main" val="319641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3AA821-F6D4-6507-724F-44FCEE1BB9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7311" y="5370257"/>
            <a:ext cx="4366042" cy="1674972"/>
          </a:xfrm>
          <a:prstGeom prst="roundRect">
            <a:avLst>
              <a:gd name="adj" fmla="val 6339"/>
            </a:avLst>
          </a:prstGeom>
        </p:spPr>
      </p:pic>
      <p:pic>
        <p:nvPicPr>
          <p:cNvPr id="8" name="Picture 2" descr="Telegram (application) — Wikipédia">
            <a:extLst>
              <a:ext uri="{FF2B5EF4-FFF2-40B4-BE49-F238E27FC236}">
                <a16:creationId xmlns:a16="http://schemas.microsoft.com/office/drawing/2014/main" id="{F67D03A8-6417-C1B3-9990-F5DBF3E3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30" y="521777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Основные функции бота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D98D-0C54-ACC9-0223-4031908E622B}"/>
              </a:ext>
            </a:extLst>
          </p:cNvPr>
          <p:cNvSpPr txBox="1"/>
          <p:nvPr/>
        </p:nvSpPr>
        <p:spPr>
          <a:xfrm>
            <a:off x="793790" y="2118285"/>
            <a:ext cx="64143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Расчёт ежедневной нормы КБЖУ относительно ваших параметров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Легкая и быстрая запись приёмов пищи с информацией о: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-калориях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-белках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-жирах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-углеводах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 выходе из нормы по калориям – совет по физической активности с подробным описанием для каждого вида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посмотреть свои данные в любой момент времени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многое другое</a:t>
            </a:r>
          </a:p>
          <a:p>
            <a:pPr marL="0" indent="0">
              <a:buNone/>
            </a:pP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3B48D24D-A66C-27EB-DB9A-D3CBB0363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302277"/>
                  </p:ext>
                </p:extLst>
              </p:nvPr>
            </p:nvGraphicFramePr>
            <p:xfrm>
              <a:off x="15620092" y="908300"/>
              <a:ext cx="1664615" cy="42328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64615" cy="423287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1264" ay="2653028" az="-10366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3B48D24D-A66C-27EB-DB9A-D3CBB0363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20092" y="908300"/>
                <a:ext cx="1664615" cy="42328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22959D-6756-1861-11BD-ECAF93E17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3834" y="908300"/>
            <a:ext cx="4239208" cy="4239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2797"/>
            <a:ext cx="8104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Реализация </a:t>
            </a: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и развитие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90577"/>
            <a:ext cx="6244709" cy="252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Код на </a:t>
            </a:r>
            <a:r>
              <a:rPr lang="en-US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Python</a:t>
            </a: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База данных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Удобный интерфейс с кнопками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Кроссплатформенность</a:t>
            </a:r>
          </a:p>
        </p:txBody>
      </p:sp>
      <p:sp>
        <p:nvSpPr>
          <p:cNvPr id="8" name="Text 6"/>
          <p:cNvSpPr/>
          <p:nvPr/>
        </p:nvSpPr>
        <p:spPr>
          <a:xfrm>
            <a:off x="7599521" y="3506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Планы</a:t>
            </a:r>
            <a:endParaRPr lang="en-US" sz="2200" dirty="0">
              <a:latin typeface="Franklin Gothic Book" panose="020B05030201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4087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постоянных тренировок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530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Улучшение распознавания текста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Введение нового функционала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E50A50-82B9-BD13-A927-DD2B1F24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E5F4913-131E-9B43-BE23-7BCC9A91300C}"/>
              </a:ext>
            </a:extLst>
          </p:cNvPr>
          <p:cNvSpPr/>
          <p:nvPr/>
        </p:nvSpPr>
        <p:spPr>
          <a:xfrm>
            <a:off x="793790" y="2372797"/>
            <a:ext cx="8104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Реализация </a:t>
            </a: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и развитие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7B3FE45-139A-D88E-9519-BD084F2741EE}"/>
              </a:ext>
            </a:extLst>
          </p:cNvPr>
          <p:cNvSpPr/>
          <p:nvPr/>
        </p:nvSpPr>
        <p:spPr>
          <a:xfrm>
            <a:off x="793790" y="3190577"/>
            <a:ext cx="6244709" cy="252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Код на </a:t>
            </a:r>
            <a:r>
              <a:rPr lang="en-US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Python</a:t>
            </a: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База данных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Удобный интерфейс с кнопками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Кроссплатформенность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8D14301-F4C5-0483-E082-F07D83176934}"/>
              </a:ext>
            </a:extLst>
          </p:cNvPr>
          <p:cNvSpPr/>
          <p:nvPr/>
        </p:nvSpPr>
        <p:spPr>
          <a:xfrm>
            <a:off x="7599521" y="3506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Планы</a:t>
            </a:r>
            <a:endParaRPr lang="en-US" sz="2200" dirty="0">
              <a:latin typeface="Franklin Gothic Book" panose="020B05030201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300B0FC-8528-4DF5-1FF3-7345F9348C2A}"/>
              </a:ext>
            </a:extLst>
          </p:cNvPr>
          <p:cNvSpPr/>
          <p:nvPr/>
        </p:nvSpPr>
        <p:spPr>
          <a:xfrm>
            <a:off x="7599521" y="4087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постоянных тренировок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888AA94-3916-600C-74D8-C2587DED600E}"/>
              </a:ext>
            </a:extLst>
          </p:cNvPr>
          <p:cNvSpPr/>
          <p:nvPr/>
        </p:nvSpPr>
        <p:spPr>
          <a:xfrm>
            <a:off x="7599521" y="4530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Улучшение распознавания текста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Введение нового функционала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04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6A4CE1B-832E-E65A-8F78-A0142C91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E28B26-E0B6-C286-9A88-3546081EC4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0666" y="8816365"/>
            <a:ext cx="4366042" cy="1674972"/>
          </a:xfrm>
          <a:prstGeom prst="roundRect">
            <a:avLst>
              <a:gd name="adj" fmla="val 6339"/>
            </a:avLst>
          </a:prstGeom>
        </p:spPr>
      </p:pic>
      <p:pic>
        <p:nvPicPr>
          <p:cNvPr id="8" name="Picture 2" descr="Telegram (application) — Wikipédia">
            <a:extLst>
              <a:ext uri="{FF2B5EF4-FFF2-40B4-BE49-F238E27FC236}">
                <a16:creationId xmlns:a16="http://schemas.microsoft.com/office/drawing/2014/main" id="{A6732D52-E292-BD68-1B04-F165F218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46" y="-3061209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5DCB464-3A91-A069-CD96-922CE7DAD8EE}"/>
              </a:ext>
            </a:extLst>
          </p:cNvPr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Как бот работает на практике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CC85E475-A63A-D996-1483-03AFB9FCD0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20092" y="908300"/>
              <a:ext cx="1664615" cy="42328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64615" cy="423287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1264" ay="2653028" az="-10366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CC85E475-A63A-D996-1483-03AFB9FCD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20092" y="908300"/>
                <a:ext cx="1664615" cy="42328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410B12-BFA4-D1F5-8A00-F08AE21F5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2126" y="1035014"/>
            <a:ext cx="4239208" cy="423920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C2FD090-3E28-F045-4E73-2108FFCF180B}"/>
              </a:ext>
            </a:extLst>
          </p:cNvPr>
          <p:cNvSpPr txBox="1">
            <a:spLocks/>
          </p:cNvSpPr>
          <p:nvPr/>
        </p:nvSpPr>
        <p:spPr>
          <a:xfrm>
            <a:off x="793790" y="1951490"/>
            <a:ext cx="7287529" cy="53698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вводит свои данные: пол, возраст, рост, вес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изучить интерфейс, раздел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/units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а может сразу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Записывать приёмы пищи с удобным интерфейсом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После чего ему высвечивается полная информация о КБЖУ этого приёма пищи, а также общая статистика за день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Также статистику можно посмотреть через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/status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посмотреть активности с подробным описанием, в случае, если он хочет сжечь набранные калории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/activities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посмотреть историю запросов через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/history</a:t>
            </a:r>
          </a:p>
        </p:txBody>
      </p:sp>
      <p:pic>
        <p:nvPicPr>
          <p:cNvPr id="10" name="Рисунок 9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4010E1-7C3C-10FE-EDF9-7615F5DDB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420" y="686191"/>
            <a:ext cx="3203606" cy="6857217"/>
          </a:xfrm>
          <a:prstGeom prst="roundRect">
            <a:avLst>
              <a:gd name="adj" fmla="val 3296"/>
            </a:avLst>
          </a:prstGeom>
        </p:spPr>
      </p:pic>
    </p:spTree>
    <p:extLst>
      <p:ext uri="{BB962C8B-B14F-4D97-AF65-F5344CB8AC3E}">
        <p14:creationId xmlns:p14="http://schemas.microsoft.com/office/powerpoint/2010/main" val="16226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790517-6543-7F7C-4ECA-9821FD91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B775CE-A4C5-3CFC-4312-A721948E24C6}"/>
              </a:ext>
            </a:extLst>
          </p:cNvPr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Как бот работает на практике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3" name="Рисунок 12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76A8F33-474A-84B9-F159-DC786A0C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21" y="2159056"/>
            <a:ext cx="4140776" cy="5384352"/>
          </a:xfrm>
          <a:prstGeom prst="roundRect">
            <a:avLst>
              <a:gd name="adj" fmla="val 2010"/>
            </a:avLst>
          </a:prstGeom>
        </p:spPr>
      </p:pic>
      <p:pic>
        <p:nvPicPr>
          <p:cNvPr id="15" name="Рисунок 14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D5349EC-7865-B1E2-713E-A3D9EBE5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548" y="1446826"/>
            <a:ext cx="4778831" cy="6096582"/>
          </a:xfrm>
          <a:prstGeom prst="roundRect">
            <a:avLst>
              <a:gd name="adj" fmla="val 1766"/>
            </a:avLst>
          </a:prstGeom>
        </p:spPr>
      </p:pic>
    </p:spTree>
    <p:extLst>
      <p:ext uri="{BB962C8B-B14F-4D97-AF65-F5344CB8AC3E}">
        <p14:creationId xmlns:p14="http://schemas.microsoft.com/office/powerpoint/2010/main" val="217368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6FE54E-E5F5-38E3-EB5F-FF0385C4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C9D9AC-E3EF-C6DD-C088-E0937D419F00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4FD4FB-0B71-B387-075C-36D0C95C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2256751"/>
            <a:ext cx="5953125" cy="4476750"/>
          </a:xfrm>
          <a:prstGeom prst="roundRect">
            <a:avLst>
              <a:gd name="adj" fmla="val 25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833321-ADCF-37E1-3CE7-43C55F72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87" y="2247732"/>
            <a:ext cx="5953125" cy="4476750"/>
          </a:xfrm>
          <a:prstGeom prst="roundRect">
            <a:avLst>
              <a:gd name="adj" fmla="val 23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0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928</Words>
  <Application>Microsoft Office PowerPoint</Application>
  <PresentationFormat>Произвольный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Arimo</vt:lpstr>
      <vt:lpstr>Franklin Gothic Book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ilya_kuznetcov_school@mail.ru</cp:lastModifiedBy>
  <cp:revision>30</cp:revision>
  <dcterms:created xsi:type="dcterms:W3CDTF">2025-12-17T16:17:45Z</dcterms:created>
  <dcterms:modified xsi:type="dcterms:W3CDTF">2025-12-20T15:16:00Z</dcterms:modified>
</cp:coreProperties>
</file>